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8" autoAdjust="0"/>
    <p:restoredTop sz="94660"/>
  </p:normalViewPr>
  <p:slideViewPr>
    <p:cSldViewPr snapToGrid="0">
      <p:cViewPr varScale="1">
        <p:scale>
          <a:sx n="64" d="100"/>
          <a:sy n="64" d="100"/>
        </p:scale>
        <p:origin x="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eg>
</file>

<file path=ppt/media/image19.jpg>
</file>

<file path=ppt/media/image2.png>
</file>

<file path=ppt/media/image20.jpg>
</file>

<file path=ppt/media/image21.png>
</file>

<file path=ppt/media/image22.png>
</file>

<file path=ppt/media/image23.jpeg>
</file>

<file path=ppt/media/image24.jpg>
</file>

<file path=ppt/media/image3.png>
</file>

<file path=ppt/media/image4.jpeg>
</file>

<file path=ppt/media/image5.jp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3361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2587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9955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31371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515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6005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36417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96681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006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2495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4349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1127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426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7922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5456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1586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016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CB66B-CDE5-4248-B473-392474611C01}" type="datetimeFigureOut">
              <a:rPr lang="fr-FR" smtClean="0"/>
              <a:t>15/03/2020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CA87D-A2BB-4FDA-864A-2072B9984A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13208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e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ous-titre 6">
            <a:extLst>
              <a:ext uri="{FF2B5EF4-FFF2-40B4-BE49-F238E27FC236}">
                <a16:creationId xmlns:a16="http://schemas.microsoft.com/office/drawing/2014/main" id="{A99A82B3-751A-4230-A781-8A7E24198C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905113F-0C46-4302-98FB-A9422C560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220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000" dirty="0"/>
              <a:t>Finalité du projet</a:t>
            </a:r>
            <a:br>
              <a:rPr lang="fr-FR" sz="4000" dirty="0">
                <a:latin typeface="Electronic Highway Sign" panose="00000400000000000000" pitchFamily="2" charset="0"/>
              </a:rPr>
            </a:br>
            <a:r>
              <a:rPr lang="fr-FR" sz="2800" dirty="0"/>
              <a:t>Gestion du temps et des tâches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5F76A99-2DC8-4A0B-A4A9-019F9CE36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3223" y="6419186"/>
            <a:ext cx="3762376" cy="474054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fr-FR" dirty="0"/>
              <a:t>Diagramme de Gantt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pic>
        <p:nvPicPr>
          <p:cNvPr id="4" name="Image 3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5F787DE0-F8E7-449A-BC75-001BB8B193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514" y="1220962"/>
            <a:ext cx="7063793" cy="529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275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000"/>
              <a:t>Finalité du projet</a:t>
            </a:r>
            <a:br>
              <a:rPr lang="fr-FR" sz="4000">
                <a:latin typeface="Electronic Highway Sign" panose="00000400000000000000" pitchFamily="2" charset="0"/>
              </a:rPr>
            </a:br>
            <a:r>
              <a:rPr lang="fr-FR" sz="2800"/>
              <a:t>Un résultat final au dessus de nos attentes</a:t>
            </a:r>
            <a:endParaRPr lang="fr-FR" sz="2800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5F76A99-2DC8-4A0B-A4A9-019F9CE36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78570"/>
            <a:ext cx="3762376" cy="4741255"/>
          </a:xfrm>
        </p:spPr>
        <p:txBody>
          <a:bodyPr>
            <a:normAutofit fontScale="92500"/>
          </a:bodyPr>
          <a:lstStyle/>
          <a:p>
            <a:r>
              <a:rPr lang="fr-FR"/>
              <a:t>Optimisation assez poussée avec les moyens disponibles (mémoire carte Arduino remplie à 99%)</a:t>
            </a:r>
          </a:p>
          <a:p>
            <a:r>
              <a:rPr lang="fr-FR"/>
              <a:t>Prototype avec un fort potentiel</a:t>
            </a:r>
          </a:p>
          <a:p>
            <a:r>
              <a:rPr lang="fr-FR"/>
              <a:t>De très bon retours des visiteurs de la JPO</a:t>
            </a:r>
          </a:p>
          <a:p>
            <a:r>
              <a:rPr lang="fr-FR"/>
              <a:t>Satisfaction de passer d’un concept à un objet fonctionnel</a:t>
            </a:r>
          </a:p>
          <a:p>
            <a:pPr marL="0" indent="0">
              <a:buNone/>
            </a:pPr>
            <a:endParaRPr lang="fr-FR"/>
          </a:p>
          <a:p>
            <a:pPr marL="0" indent="0">
              <a:buNone/>
            </a:pPr>
            <a:endParaRPr lang="fr-FR"/>
          </a:p>
          <a:p>
            <a:endParaRPr lang="fr-FR" dirty="0"/>
          </a:p>
        </p:txBody>
      </p:sp>
      <p:pic>
        <p:nvPicPr>
          <p:cNvPr id="4" name="Image 3" descr="Une image contenant carte&#10;&#10;Description générée automatiquement">
            <a:extLst>
              <a:ext uri="{FF2B5EF4-FFF2-40B4-BE49-F238E27FC236}">
                <a16:creationId xmlns:a16="http://schemas.microsoft.com/office/drawing/2014/main" id="{E52D8E91-D993-40AC-943A-711070481C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r="2673"/>
          <a:stretch/>
        </p:blipFill>
        <p:spPr>
          <a:xfrm>
            <a:off x="5059018" y="1855358"/>
            <a:ext cx="3269973" cy="4027434"/>
          </a:xfrm>
          <a:prstGeom prst="rect">
            <a:avLst/>
          </a:prstGeom>
        </p:spPr>
      </p:pic>
      <p:pic>
        <p:nvPicPr>
          <p:cNvPr id="7" name="Image 6" descr="Une image contenant fille, noir, petit, tenant&#10;&#10;Description générée automatiquement">
            <a:extLst>
              <a:ext uri="{FF2B5EF4-FFF2-40B4-BE49-F238E27FC236}">
                <a16:creationId xmlns:a16="http://schemas.microsoft.com/office/drawing/2014/main" id="{784995A1-554E-4A28-8D64-15D3BE0AC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431" y="1855358"/>
            <a:ext cx="3020577" cy="402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66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2" name="Rectangle 11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5855" y="-176516"/>
            <a:ext cx="3821662" cy="1478570"/>
          </a:xfrm>
        </p:spPr>
        <p:txBody>
          <a:bodyPr>
            <a:normAutofit/>
          </a:bodyPr>
          <a:lstStyle/>
          <a:p>
            <a:pPr algn="ctr"/>
            <a:r>
              <a:rPr lang="fr-FR" sz="3200" dirty="0"/>
              <a:t>Finalité du projet</a:t>
            </a:r>
            <a:br>
              <a:rPr lang="fr-FR" sz="3200" dirty="0">
                <a:latin typeface="Electronic Highway Sign" panose="00000400000000000000" pitchFamily="2" charset="0"/>
              </a:rPr>
            </a:br>
            <a:r>
              <a:rPr lang="fr-FR" sz="3200" dirty="0"/>
              <a:t>CONCLUSION</a:t>
            </a:r>
          </a:p>
        </p:txBody>
      </p:sp>
      <p:pic>
        <p:nvPicPr>
          <p:cNvPr id="5" name="Image 4" descr="Une image contenant intérieur, personne, homme, alimentation&#10;&#10;Description générée automatiquement">
            <a:extLst>
              <a:ext uri="{FF2B5EF4-FFF2-40B4-BE49-F238E27FC236}">
                <a16:creationId xmlns:a16="http://schemas.microsoft.com/office/drawing/2014/main" id="{1187DACD-7631-4131-82D0-AD9F251152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3" r="25218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5F76A99-2DC8-4A0B-A4A9-019F9CE36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9169" y="1123148"/>
            <a:ext cx="3813175" cy="4377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dirty="0"/>
              <a:t>Apports : </a:t>
            </a:r>
          </a:p>
          <a:p>
            <a:r>
              <a:rPr lang="fr-FR" sz="2000" dirty="0"/>
              <a:t>Démarche de l’ingénieur dans la recherche</a:t>
            </a:r>
          </a:p>
          <a:p>
            <a:r>
              <a:rPr lang="fr-FR" sz="2000" dirty="0"/>
              <a:t>Travail d’équipe (répartition des tâches)</a:t>
            </a:r>
          </a:p>
          <a:p>
            <a:r>
              <a:rPr lang="fr-FR" sz="2000" dirty="0"/>
              <a:t>Gérer les problèmes en autonomie</a:t>
            </a:r>
          </a:p>
          <a:p>
            <a:pPr marL="0" indent="0">
              <a:buNone/>
            </a:pPr>
            <a:endParaRPr lang="fr-FR" sz="1800" dirty="0"/>
          </a:p>
          <a:p>
            <a:pPr>
              <a:buFontTx/>
              <a:buChar char="-"/>
            </a:pPr>
            <a:endParaRPr lang="fr-FR" sz="1800" dirty="0"/>
          </a:p>
          <a:p>
            <a:pPr>
              <a:buFontTx/>
              <a:buChar char="-"/>
            </a:pPr>
            <a:endParaRPr lang="fr-FR" sz="1800" dirty="0"/>
          </a:p>
          <a:p>
            <a:pPr marL="0" indent="0">
              <a:buNone/>
            </a:pPr>
            <a:endParaRPr lang="fr-FR" sz="1800" dirty="0"/>
          </a:p>
          <a:p>
            <a:pPr marL="0" indent="0">
              <a:buNone/>
            </a:pPr>
            <a:endParaRPr lang="fr-FR" sz="1800" dirty="0"/>
          </a:p>
          <a:p>
            <a:endParaRPr lang="fr-FR" sz="1800" dirty="0"/>
          </a:p>
        </p:txBody>
      </p:sp>
      <p:sp>
        <p:nvSpPr>
          <p:cNvPr id="4" name="Espace réservé du contenu 5">
            <a:extLst>
              <a:ext uri="{FF2B5EF4-FFF2-40B4-BE49-F238E27FC236}">
                <a16:creationId xmlns:a16="http://schemas.microsoft.com/office/drawing/2014/main" id="{9DAEE2C5-1DAF-44CD-9D62-A1A4F23376B5}"/>
              </a:ext>
            </a:extLst>
          </p:cNvPr>
          <p:cNvSpPr txBox="1">
            <a:spLocks/>
          </p:cNvSpPr>
          <p:nvPr/>
        </p:nvSpPr>
        <p:spPr>
          <a:xfrm>
            <a:off x="7810119" y="4576763"/>
            <a:ext cx="5209794" cy="5666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2000" dirty="0"/>
              <a:t>Améliorations/modifications possibles : </a:t>
            </a:r>
          </a:p>
          <a:p>
            <a:r>
              <a:rPr lang="fr-FR" sz="2000" dirty="0"/>
              <a:t>Réduire la taille du boitier </a:t>
            </a:r>
          </a:p>
          <a:p>
            <a:r>
              <a:rPr lang="fr-FR" sz="2000" dirty="0"/>
              <a:t>Rendre le projet étanche</a:t>
            </a:r>
          </a:p>
          <a:p>
            <a:r>
              <a:rPr lang="fr-FR" sz="2000" dirty="0"/>
              <a:t>Améliorer branchements</a:t>
            </a:r>
          </a:p>
          <a:p>
            <a:pPr marL="0" indent="0">
              <a:buNone/>
            </a:pPr>
            <a:endParaRPr lang="fr-FR" sz="2000" dirty="0"/>
          </a:p>
          <a:p>
            <a:pPr>
              <a:buFontTx/>
              <a:buChar char="-"/>
            </a:pPr>
            <a:endParaRPr lang="fr-FR" sz="2000" dirty="0"/>
          </a:p>
          <a:p>
            <a:pPr>
              <a:buFontTx/>
              <a:buChar char="-"/>
            </a:pPr>
            <a:endParaRPr lang="fr-FR" sz="2000" dirty="0"/>
          </a:p>
          <a:p>
            <a:pPr marL="0" indent="0">
              <a:buFont typeface="Arial" panose="020B0604020202020204" pitchFamily="34" charset="0"/>
              <a:buNone/>
            </a:pPr>
            <a:endParaRPr lang="fr-FR" sz="2000" dirty="0"/>
          </a:p>
          <a:p>
            <a:pPr marL="0" indent="0">
              <a:buFont typeface="Arial" panose="020B0604020202020204" pitchFamily="34" charset="0"/>
              <a:buNone/>
            </a:pPr>
            <a:endParaRPr lang="fr-FR" sz="2000" dirty="0"/>
          </a:p>
          <a:p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542853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0842461-DA92-4894-B91D-0BD5B10E9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6960" y="-275735"/>
            <a:ext cx="6050713" cy="147857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pic>
        <p:nvPicPr>
          <p:cNvPr id="5" name="Image 4" descr="Une image contenant eau, extérieur, personne, plage&#10;&#10;Description générée automatiquement">
            <a:extLst>
              <a:ext uri="{FF2B5EF4-FFF2-40B4-BE49-F238E27FC236}">
                <a16:creationId xmlns:a16="http://schemas.microsoft.com/office/drawing/2014/main" id="{E2C8FB86-A319-4E7D-B60D-649181F839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7" r="1258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7A0426-811D-428C-8D9C-F2C100321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786" y="722312"/>
            <a:ext cx="7724358" cy="6281634"/>
          </a:xfrm>
        </p:spPr>
        <p:txBody>
          <a:bodyPr>
            <a:normAutofit fontScale="85000" lnSpcReduction="20000"/>
          </a:bodyPr>
          <a:lstStyle/>
          <a:p>
            <a:pPr marL="1371600" indent="-1371600">
              <a:lnSpc>
                <a:spcPct val="110000"/>
              </a:lnSpc>
              <a:buFont typeface="+mj-lt"/>
              <a:buAutoNum type="arabicParenR"/>
            </a:pPr>
            <a:r>
              <a:rPr lang="fr-FR" sz="3400" dirty="0"/>
              <a:t>Le projet </a:t>
            </a:r>
            <a:r>
              <a:rPr lang="fr-FR" sz="3400" dirty="0" err="1"/>
              <a:t>Clignoduino</a:t>
            </a:r>
            <a:endParaRPr lang="fr-FR" sz="3400" dirty="0"/>
          </a:p>
          <a:p>
            <a:pPr marL="1828800" lvl="1" indent="-1371600">
              <a:lnSpc>
                <a:spcPct val="110000"/>
              </a:lnSpc>
              <a:buFont typeface="+mj-lt"/>
              <a:buAutoNum type="arabicPeriod"/>
            </a:pPr>
            <a:r>
              <a:rPr lang="fr-FR" sz="3400" dirty="0"/>
              <a:t>Son origine</a:t>
            </a:r>
          </a:p>
          <a:p>
            <a:pPr marL="1828800" lvl="1" indent="-1371600">
              <a:lnSpc>
                <a:spcPct val="110000"/>
              </a:lnSpc>
              <a:buFont typeface="+mj-lt"/>
              <a:buAutoNum type="arabicPeriod"/>
            </a:pPr>
            <a:r>
              <a:rPr lang="fr-FR" sz="3400" dirty="0"/>
              <a:t>Son but</a:t>
            </a:r>
          </a:p>
          <a:p>
            <a:pPr marL="1828800" lvl="1" indent="-1371600">
              <a:lnSpc>
                <a:spcPct val="110000"/>
              </a:lnSpc>
              <a:buFont typeface="+mj-lt"/>
              <a:buAutoNum type="arabicPeriod"/>
            </a:pPr>
            <a:r>
              <a:rPr lang="fr-FR" sz="3400" dirty="0"/>
              <a:t>Ses fonctionnalités</a:t>
            </a:r>
          </a:p>
          <a:p>
            <a:pPr marL="1371600" indent="-1371600">
              <a:lnSpc>
                <a:spcPct val="110000"/>
              </a:lnSpc>
              <a:buFont typeface="+mj-lt"/>
              <a:buAutoNum type="arabicParenR"/>
            </a:pPr>
            <a:r>
              <a:rPr lang="fr-FR" sz="3400" dirty="0"/>
              <a:t>Réalisation du projet</a:t>
            </a:r>
          </a:p>
          <a:p>
            <a:pPr marL="1828800" lvl="1" indent="-1371600">
              <a:lnSpc>
                <a:spcPct val="110000"/>
              </a:lnSpc>
              <a:buFont typeface="+mj-lt"/>
              <a:buAutoNum type="arabicPeriod"/>
            </a:pPr>
            <a:r>
              <a:rPr lang="fr-FR" sz="3400" dirty="0"/>
              <a:t>Matériel et composants utilisés</a:t>
            </a:r>
          </a:p>
          <a:p>
            <a:pPr marL="1828800" lvl="1" indent="-1371600">
              <a:lnSpc>
                <a:spcPct val="110000"/>
              </a:lnSpc>
              <a:buFont typeface="+mj-lt"/>
              <a:buAutoNum type="arabicPeriod"/>
            </a:pPr>
            <a:r>
              <a:rPr lang="fr-FR" sz="3400" dirty="0"/>
              <a:t>Le gant &amp; la housse</a:t>
            </a:r>
          </a:p>
          <a:p>
            <a:pPr marL="1828800" lvl="1" indent="-1371600">
              <a:lnSpc>
                <a:spcPct val="110000"/>
              </a:lnSpc>
              <a:buFont typeface="+mj-lt"/>
              <a:buAutoNum type="arabicPeriod"/>
            </a:pPr>
            <a:r>
              <a:rPr lang="fr-FR" sz="3400" dirty="0"/>
              <a:t>Problèmes confrontés</a:t>
            </a:r>
          </a:p>
          <a:p>
            <a:pPr marL="1371600" indent="-1371600">
              <a:lnSpc>
                <a:spcPct val="110000"/>
              </a:lnSpc>
              <a:buFont typeface="+mj-lt"/>
              <a:buAutoNum type="arabicParenR"/>
            </a:pPr>
            <a:r>
              <a:rPr lang="fr-FR" sz="3400" dirty="0"/>
              <a:t>Finalité du projet</a:t>
            </a:r>
          </a:p>
          <a:p>
            <a:pPr marL="1828800" lvl="1" indent="-1371600">
              <a:lnSpc>
                <a:spcPct val="110000"/>
              </a:lnSpc>
              <a:buFont typeface="+mj-lt"/>
              <a:buAutoNum type="arabicPeriod"/>
            </a:pPr>
            <a:r>
              <a:rPr lang="fr-FR" sz="3400" dirty="0"/>
              <a:t>Gestion du temps et des tâches</a:t>
            </a:r>
          </a:p>
          <a:p>
            <a:pPr marL="1828800" lvl="1" indent="-1371600">
              <a:lnSpc>
                <a:spcPct val="110000"/>
              </a:lnSpc>
              <a:buFont typeface="+mj-lt"/>
              <a:buAutoNum type="arabicPeriod"/>
            </a:pPr>
            <a:r>
              <a:rPr lang="fr-FR" sz="3400" dirty="0"/>
              <a:t>Un résultat final au dessus de nos attentes</a:t>
            </a:r>
          </a:p>
          <a:p>
            <a:pPr marL="1828800" lvl="1" indent="-1371600">
              <a:lnSpc>
                <a:spcPct val="110000"/>
              </a:lnSpc>
              <a:buFont typeface="+mj-lt"/>
              <a:buAutoNum type="arabicPeriod"/>
            </a:pPr>
            <a:r>
              <a:rPr lang="fr-FR" sz="3400" dirty="0"/>
              <a:t>Conclusion</a:t>
            </a:r>
          </a:p>
          <a:p>
            <a:pPr marL="457200" lvl="1" indent="0">
              <a:lnSpc>
                <a:spcPct val="110000"/>
              </a:lnSpc>
              <a:buNone/>
            </a:pPr>
            <a:endParaRPr lang="fr-FR" sz="1000" dirty="0"/>
          </a:p>
          <a:p>
            <a:pPr>
              <a:lnSpc>
                <a:spcPct val="110000"/>
              </a:lnSpc>
            </a:pPr>
            <a:endParaRPr lang="fr-FR" sz="1000" dirty="0"/>
          </a:p>
          <a:p>
            <a:pPr>
              <a:lnSpc>
                <a:spcPct val="110000"/>
              </a:lnSpc>
            </a:pPr>
            <a:endParaRPr lang="fr-FR" sz="1000" dirty="0"/>
          </a:p>
          <a:p>
            <a:pPr>
              <a:lnSpc>
                <a:spcPct val="110000"/>
              </a:lnSpc>
            </a:pP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634436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0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Electronic Highway Sign" panose="00000400000000000000" pitchFamily="2" charset="0"/>
              </a:rPr>
              <a:t>CLIGNO</a:t>
            </a:r>
            <a:r>
              <a:rPr lang="fr-FR" sz="4000" dirty="0">
                <a:latin typeface="Electronic Highway Sign" panose="00000400000000000000" pitchFamily="2" charset="0"/>
              </a:rPr>
              <a:t>DUINO</a:t>
            </a:r>
            <a:br>
              <a:rPr lang="fr-FR" sz="4000" dirty="0">
                <a:latin typeface="Electronic Highway Sign" panose="00000400000000000000" pitchFamily="2" charset="0"/>
              </a:rPr>
            </a:br>
            <a:r>
              <a:rPr lang="fr-FR" sz="2800" dirty="0"/>
              <a:t>Origine</a:t>
            </a:r>
          </a:p>
        </p:txBody>
      </p:sp>
      <p:pic>
        <p:nvPicPr>
          <p:cNvPr id="5" name="Image 4" descr="Une image contenant voiture, extérieur, route, personne&#10;&#10;Description générée automatiquement">
            <a:extLst>
              <a:ext uri="{FF2B5EF4-FFF2-40B4-BE49-F238E27FC236}">
                <a16:creationId xmlns:a16="http://schemas.microsoft.com/office/drawing/2014/main" id="{127E1F55-85FD-4D38-A409-E99C51348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27" y="1478570"/>
            <a:ext cx="5936970" cy="3957980"/>
          </a:xfrm>
          <a:prstGeom prst="rect">
            <a:avLst/>
          </a:prstGeom>
        </p:spPr>
      </p:pic>
      <p:pic>
        <p:nvPicPr>
          <p:cNvPr id="9" name="Image 8" descr="Une image contenant bâtiment, extérieur, cité, rue&#10;&#10;Description générée automatiquement">
            <a:extLst>
              <a:ext uri="{FF2B5EF4-FFF2-40B4-BE49-F238E27FC236}">
                <a16:creationId xmlns:a16="http://schemas.microsoft.com/office/drawing/2014/main" id="{6744C2FB-0D10-4AF1-B6C3-4E3AB40488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62833" y="1827715"/>
            <a:ext cx="5249100" cy="393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60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00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Electronic Highway Sign" panose="00000400000000000000" pitchFamily="2" charset="0"/>
              </a:rPr>
              <a:t>CLIGNO</a:t>
            </a:r>
            <a:r>
              <a:rPr lang="fr-FR" sz="4000">
                <a:latin typeface="Electronic Highway Sign" panose="00000400000000000000" pitchFamily="2" charset="0"/>
              </a:rPr>
              <a:t>DUINO</a:t>
            </a:r>
            <a:br>
              <a:rPr lang="fr-FR" sz="4000">
                <a:latin typeface="Electronic Highway Sign" panose="00000400000000000000" pitchFamily="2" charset="0"/>
              </a:rPr>
            </a:br>
            <a:r>
              <a:rPr lang="fr-FR" sz="2800"/>
              <a:t>BUT</a:t>
            </a:r>
            <a:endParaRPr lang="fr-FR" sz="2800" dirty="0"/>
          </a:p>
        </p:txBody>
      </p:sp>
      <p:sp>
        <p:nvSpPr>
          <p:cNvPr id="8" name="AutoShape 6" descr="C:\Users\Polytech\Desktop\Documents\Rapport de stage\32df1655af9b8b0c86db8e7a5401059c_velo-bleu_velo-bleu.webp">
            <a:extLst>
              <a:ext uri="{FF2B5EF4-FFF2-40B4-BE49-F238E27FC236}">
                <a16:creationId xmlns:a16="http://schemas.microsoft.com/office/drawing/2014/main" id="{7207982E-463D-4017-8E92-96F46142E7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0555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1" name="Image 10" descr="Une image contenant extérieur, plage, eau, gens&#10;&#10;Description générée automatiquement">
            <a:extLst>
              <a:ext uri="{FF2B5EF4-FFF2-40B4-BE49-F238E27FC236}">
                <a16:creationId xmlns:a16="http://schemas.microsoft.com/office/drawing/2014/main" id="{AE060337-E2DD-4FBD-8FED-7D38A0AE4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63" y="1770822"/>
            <a:ext cx="5978387" cy="3985591"/>
          </a:xfrm>
          <a:prstGeom prst="rect">
            <a:avLst/>
          </a:prstGeom>
        </p:spPr>
      </p:pic>
      <p:pic>
        <p:nvPicPr>
          <p:cNvPr id="4" name="Image 3" descr="Une image contenant habits, regardant, debout, noir&#10;&#10;Description générée automatiquement">
            <a:extLst>
              <a:ext uri="{FF2B5EF4-FFF2-40B4-BE49-F238E27FC236}">
                <a16:creationId xmlns:a16="http://schemas.microsoft.com/office/drawing/2014/main" id="{29750884-202B-499C-83AC-99F8EE024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296" y="2338532"/>
            <a:ext cx="2850170" cy="2850170"/>
          </a:xfrm>
          <a:prstGeom prst="rect">
            <a:avLst/>
          </a:prstGeom>
        </p:spPr>
      </p:pic>
      <p:pic>
        <p:nvPicPr>
          <p:cNvPr id="6" name="Image 5" descr="Une image contenant tenant, homme, sac, vêtements&#10;&#10;Description générée automatiquement">
            <a:extLst>
              <a:ext uri="{FF2B5EF4-FFF2-40B4-BE49-F238E27FC236}">
                <a16:creationId xmlns:a16="http://schemas.microsoft.com/office/drawing/2014/main" id="{A0527812-675B-4772-B664-E31F4D591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4666" y="2338531"/>
            <a:ext cx="2850171" cy="285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344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0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Electronic Highway Sign" panose="00000400000000000000" pitchFamily="2" charset="0"/>
              </a:rPr>
              <a:t>CLIGNO</a:t>
            </a:r>
            <a:r>
              <a:rPr lang="fr-FR" sz="4000" dirty="0">
                <a:latin typeface="Electronic Highway Sign" panose="00000400000000000000" pitchFamily="2" charset="0"/>
              </a:rPr>
              <a:t>DUINO</a:t>
            </a:r>
            <a:br>
              <a:rPr lang="fr-FR" sz="4000" dirty="0">
                <a:latin typeface="Electronic Highway Sign" panose="00000400000000000000" pitchFamily="2" charset="0"/>
              </a:rPr>
            </a:br>
            <a:r>
              <a:rPr lang="fr-FR" sz="2800" dirty="0"/>
              <a:t>Fonctionnalités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36144E80-9D2B-41F1-B874-FA25384F2B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6754945"/>
              </p:ext>
            </p:extLst>
          </p:nvPr>
        </p:nvGraphicFramePr>
        <p:xfrm>
          <a:off x="2533648" y="1316645"/>
          <a:ext cx="7121526" cy="51140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0763">
                  <a:extLst>
                    <a:ext uri="{9D8B030D-6E8A-4147-A177-3AD203B41FA5}">
                      <a16:colId xmlns:a16="http://schemas.microsoft.com/office/drawing/2014/main" val="9535422"/>
                    </a:ext>
                  </a:extLst>
                </a:gridCol>
                <a:gridCol w="3560763">
                  <a:extLst>
                    <a:ext uri="{9D8B030D-6E8A-4147-A177-3AD203B41FA5}">
                      <a16:colId xmlns:a16="http://schemas.microsoft.com/office/drawing/2014/main" val="2192432573"/>
                    </a:ext>
                  </a:extLst>
                </a:gridCol>
              </a:tblGrid>
              <a:tr h="331091">
                <a:tc gridSpan="2">
                  <a:txBody>
                    <a:bodyPr/>
                    <a:lstStyle/>
                    <a:p>
                      <a:pPr algn="ctr"/>
                      <a:r>
                        <a:rPr lang="fr-FR" dirty="0"/>
                        <a:t>Fonctions principales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9726178"/>
                  </a:ext>
                </a:extLst>
              </a:tr>
              <a:tr h="331091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Détails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720228"/>
                  </a:ext>
                </a:extLst>
              </a:tr>
              <a:tr h="6572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Mouvements déclenchent des actions</a:t>
                      </a:r>
                    </a:p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Housse et gant sont indépendants (communication sans fils)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Les mouvements de doigt du cycliste active des actions (lumineuses ou visuelles)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634545"/>
                  </a:ext>
                </a:extLst>
              </a:tr>
              <a:tr h="816388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Communication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Housse et gant sont indépendants (communication sans fils)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244224"/>
                  </a:ext>
                </a:extLst>
              </a:tr>
              <a:tr h="816388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Projet utilisable par tous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Le projet doit améliorer la sécurité de tous les cyclistes peu importe le vélo ou la personne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3316627"/>
                  </a:ext>
                </a:extLst>
              </a:tr>
              <a:tr h="816388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Haute visibilité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LEDS assez puissantes pour être visibles dans toutes circonstances (jour et nuit)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883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761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000" dirty="0"/>
              <a:t>Réalisation du projet</a:t>
            </a:r>
            <a:br>
              <a:rPr lang="fr-FR" sz="4000" dirty="0">
                <a:latin typeface="Electronic Highway Sign" panose="00000400000000000000" pitchFamily="2" charset="0"/>
              </a:rPr>
            </a:br>
            <a:r>
              <a:rPr lang="fr-FR" sz="2800" dirty="0"/>
              <a:t>Matériel et composants utilisés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72F645-3FF0-4625-BF6E-6273A2184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7939" y="1478570"/>
            <a:ext cx="3354389" cy="501341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/>
              <a:t>Gant x1	</a:t>
            </a:r>
          </a:p>
          <a:p>
            <a:pPr marL="0" indent="0">
              <a:buNone/>
            </a:pPr>
            <a:r>
              <a:rPr lang="fr-FR" dirty="0"/>
              <a:t>Flex </a:t>
            </a:r>
            <a:r>
              <a:rPr lang="fr-FR" dirty="0" err="1"/>
              <a:t>Sensor</a:t>
            </a:r>
            <a:r>
              <a:rPr lang="fr-FR" dirty="0"/>
              <a:t> x2</a:t>
            </a:r>
          </a:p>
          <a:p>
            <a:pPr marL="0" indent="0">
              <a:buNone/>
            </a:pPr>
            <a:r>
              <a:rPr lang="fr-FR" dirty="0"/>
              <a:t>Carte Arduino Nano x1</a:t>
            </a:r>
          </a:p>
          <a:p>
            <a:pPr marL="0" indent="0">
              <a:buNone/>
            </a:pPr>
            <a:r>
              <a:rPr lang="fr-FR" dirty="0"/>
              <a:t>Batterie externe x1</a:t>
            </a:r>
          </a:p>
          <a:p>
            <a:pPr marL="0" indent="0">
              <a:buNone/>
            </a:pPr>
            <a:r>
              <a:rPr lang="fr-FR" dirty="0"/>
              <a:t>Module Bluetooth maître x1</a:t>
            </a:r>
          </a:p>
          <a:p>
            <a:pPr marL="0" indent="0">
              <a:buNone/>
            </a:pPr>
            <a:r>
              <a:rPr lang="fr-FR" dirty="0"/>
              <a:t>Module température x 1</a:t>
            </a:r>
          </a:p>
          <a:p>
            <a:pPr marL="0" indent="0">
              <a:buNone/>
            </a:pPr>
            <a:r>
              <a:rPr lang="fr-FR" dirty="0"/>
              <a:t>Ecran x1</a:t>
            </a:r>
          </a:p>
          <a:p>
            <a:pPr marL="0" indent="0">
              <a:buNone/>
            </a:pPr>
            <a:r>
              <a:rPr lang="fr-FR" dirty="0"/>
              <a:t>Buzzer x1</a:t>
            </a:r>
          </a:p>
          <a:p>
            <a:pPr marL="0" indent="0">
              <a:buNone/>
            </a:pPr>
            <a:r>
              <a:rPr lang="fr-FR" dirty="0"/>
              <a:t>Boitier imprimé en 3D avec couvercle x1</a:t>
            </a:r>
          </a:p>
          <a:p>
            <a:pPr marL="0" indent="0">
              <a:buNone/>
            </a:pPr>
            <a:r>
              <a:rPr lang="fr-FR" dirty="0"/>
              <a:t>Scratch x1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B0D0FD82-0D5A-49AF-90EF-A4D710007BBD}"/>
              </a:ext>
            </a:extLst>
          </p:cNvPr>
          <p:cNvSpPr txBox="1">
            <a:spLocks/>
          </p:cNvSpPr>
          <p:nvPr/>
        </p:nvSpPr>
        <p:spPr>
          <a:xfrm>
            <a:off x="7129963" y="1478570"/>
            <a:ext cx="3650747" cy="42005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Housse x1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Bande de LEDS flexible x2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Carte Arduino </a:t>
            </a:r>
            <a:r>
              <a:rPr lang="fr-FR" dirty="0" err="1"/>
              <a:t>Uno</a:t>
            </a:r>
            <a:r>
              <a:rPr lang="fr-FR" dirty="0"/>
              <a:t> x1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Module Bluetooth esclave x1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Potentiomètre (10khm) x1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Batterie externe x1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Pochette congélation x1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50045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000" dirty="0"/>
              <a:t>Réalisation du projet</a:t>
            </a:r>
            <a:br>
              <a:rPr lang="fr-FR" sz="4000" dirty="0">
                <a:latin typeface="Electronic Highway Sign" panose="00000400000000000000" pitchFamily="2" charset="0"/>
              </a:rPr>
            </a:br>
            <a:r>
              <a:rPr lang="fr-FR" sz="2800" dirty="0"/>
              <a:t>Le GANT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5F76A99-2DC8-4A0B-A4A9-019F9CE36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44476"/>
            <a:ext cx="4248150" cy="5353416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Prise en main des Flex</a:t>
            </a:r>
          </a:p>
          <a:p>
            <a:r>
              <a:rPr lang="fr-FR" dirty="0"/>
              <a:t>Programme capteur de mouvements</a:t>
            </a:r>
          </a:p>
          <a:p>
            <a:r>
              <a:rPr lang="fr-FR" dirty="0"/>
              <a:t>Programme Bluetooth envoi des mouvements à la housse</a:t>
            </a:r>
          </a:p>
          <a:p>
            <a:r>
              <a:rPr lang="fr-FR" dirty="0"/>
              <a:t>Intégration de l’écran et de ses animations</a:t>
            </a:r>
          </a:p>
          <a:p>
            <a:r>
              <a:rPr lang="fr-FR" dirty="0"/>
              <a:t>Création du gant et de son boitier imprimé en 3D</a:t>
            </a:r>
          </a:p>
          <a:p>
            <a:r>
              <a:rPr lang="fr-FR" dirty="0"/>
              <a:t>Température affichée sur écran</a:t>
            </a:r>
          </a:p>
          <a:p>
            <a:r>
              <a:rPr lang="fr-FR" dirty="0"/>
              <a:t>Signal sonore pour fils débranchés</a:t>
            </a:r>
          </a:p>
          <a:p>
            <a:r>
              <a:rPr lang="fr-FR" dirty="0"/>
              <a:t>Optimisation de l’écran (nouvelles animations)</a:t>
            </a:r>
          </a:p>
          <a:p>
            <a:r>
              <a:rPr lang="fr-FR" dirty="0"/>
              <a:t>Personnalisation du boitier </a:t>
            </a:r>
          </a:p>
          <a:p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3645766-B521-41F9-A989-7F643CB39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857" y="1478569"/>
            <a:ext cx="4741256" cy="4741256"/>
          </a:xfrm>
          <a:prstGeom prst="rect">
            <a:avLst/>
          </a:prstGeom>
        </p:spPr>
      </p:pic>
      <p:pic>
        <p:nvPicPr>
          <p:cNvPr id="13" name="Image 12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1E983467-FF0C-46F3-902C-B3AD369981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476" y="1373188"/>
            <a:ext cx="4952018" cy="4952018"/>
          </a:xfrm>
          <a:prstGeom prst="rect">
            <a:avLst/>
          </a:prstGeom>
        </p:spPr>
      </p:pic>
      <p:pic>
        <p:nvPicPr>
          <p:cNvPr id="15" name="Image 14" descr="Une image contenant téléphone mobile, téléphone, table, assis&#10;&#10;Description générée automatiquement">
            <a:extLst>
              <a:ext uri="{FF2B5EF4-FFF2-40B4-BE49-F238E27FC236}">
                <a16:creationId xmlns:a16="http://schemas.microsoft.com/office/drawing/2014/main" id="{734E69C4-C222-4B84-9D4E-2D4FBBE1CF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419" y="1373188"/>
            <a:ext cx="4952018" cy="4952018"/>
          </a:xfrm>
          <a:prstGeom prst="rect">
            <a:avLst/>
          </a:prstGeom>
        </p:spPr>
      </p:pic>
      <p:pic>
        <p:nvPicPr>
          <p:cNvPr id="22" name="Image 21" descr="Une image contenant habits&#10;&#10;Description générée automatiquement">
            <a:extLst>
              <a:ext uri="{FF2B5EF4-FFF2-40B4-BE49-F238E27FC236}">
                <a16:creationId xmlns:a16="http://schemas.microsoft.com/office/drawing/2014/main" id="{3F284C55-F8CC-4F48-9C3A-441B10B37A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450" y="1236846"/>
            <a:ext cx="4032069" cy="5224704"/>
          </a:xfrm>
          <a:prstGeom prst="rect">
            <a:avLst/>
          </a:prstGeom>
        </p:spPr>
      </p:pic>
      <p:pic>
        <p:nvPicPr>
          <p:cNvPr id="18" name="Image 17" descr="Une image contenant équipement électronique&#10;&#10;Description générée automatiquement">
            <a:extLst>
              <a:ext uri="{FF2B5EF4-FFF2-40B4-BE49-F238E27FC236}">
                <a16:creationId xmlns:a16="http://schemas.microsoft.com/office/drawing/2014/main" id="{06DEBBEF-0E1B-4718-9D2B-79E31A180A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878" y="1373188"/>
            <a:ext cx="5029200" cy="5029200"/>
          </a:xfrm>
          <a:prstGeom prst="rect">
            <a:avLst/>
          </a:prstGeom>
        </p:spPr>
      </p:pic>
      <p:pic>
        <p:nvPicPr>
          <p:cNvPr id="20" name="Image 19" descr="Une image contenant circuit&#10;&#10;Description générée automatiquement">
            <a:extLst>
              <a:ext uri="{FF2B5EF4-FFF2-40B4-BE49-F238E27FC236}">
                <a16:creationId xmlns:a16="http://schemas.microsoft.com/office/drawing/2014/main" id="{8F9F0238-B1CD-40D7-BD13-1305B74F75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202" y="1478568"/>
            <a:ext cx="4670563" cy="467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6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000" dirty="0"/>
              <a:t>Réalisation du projet</a:t>
            </a:r>
            <a:br>
              <a:rPr lang="fr-FR" sz="4000" dirty="0">
                <a:latin typeface="Electronic Highway Sign" panose="00000400000000000000" pitchFamily="2" charset="0"/>
              </a:rPr>
            </a:br>
            <a:r>
              <a:rPr lang="fr-FR" sz="2800" dirty="0"/>
              <a:t>La housse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5F76A99-2DC8-4A0B-A4A9-019F9CE36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275" y="1478570"/>
            <a:ext cx="3846513" cy="4847282"/>
          </a:xfrm>
        </p:spPr>
        <p:txBody>
          <a:bodyPr>
            <a:normAutofit fontScale="92500"/>
          </a:bodyPr>
          <a:lstStyle/>
          <a:p>
            <a:r>
              <a:rPr lang="fr-FR" dirty="0"/>
              <a:t>Prise en main des LEDS</a:t>
            </a:r>
          </a:p>
          <a:p>
            <a:r>
              <a:rPr lang="fr-FR" dirty="0"/>
              <a:t>Création des animations des LEDS</a:t>
            </a:r>
          </a:p>
          <a:p>
            <a:r>
              <a:rPr lang="fr-FR" dirty="0"/>
              <a:t>Programme Bluetooth reçoit mouvements du gant et actionne les LEDS</a:t>
            </a:r>
          </a:p>
          <a:p>
            <a:r>
              <a:rPr lang="fr-FR" dirty="0"/>
              <a:t>Création de la housse et optimisation </a:t>
            </a:r>
          </a:p>
          <a:p>
            <a:r>
              <a:rPr lang="fr-FR" dirty="0"/>
              <a:t>Ajout nouvelle animation LEDS</a:t>
            </a:r>
          </a:p>
          <a:p>
            <a:r>
              <a:rPr lang="fr-FR" dirty="0"/>
              <a:t>Réglage luminosité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8B683F1-5B1A-4FB0-BD2D-65697C71F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127" y="1478570"/>
            <a:ext cx="4847283" cy="4847283"/>
          </a:xfrm>
          <a:prstGeom prst="rect">
            <a:avLst/>
          </a:prstGeom>
        </p:spPr>
      </p:pic>
      <p:pic>
        <p:nvPicPr>
          <p:cNvPr id="7" name="Image 6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143A71C8-E09F-4E8B-B199-8F96994C8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770" y="1408118"/>
            <a:ext cx="4988186" cy="4988186"/>
          </a:xfrm>
          <a:prstGeom prst="rect">
            <a:avLst/>
          </a:prstGeom>
        </p:spPr>
      </p:pic>
      <p:pic>
        <p:nvPicPr>
          <p:cNvPr id="9" name="Image 8" descr="Une image contenant fille, noir, petit, tenant&#10;&#10;Description générée automatiquement">
            <a:extLst>
              <a:ext uri="{FF2B5EF4-FFF2-40B4-BE49-F238E27FC236}">
                <a16:creationId xmlns:a16="http://schemas.microsoft.com/office/drawing/2014/main" id="{F12C24C7-8635-4A89-96DF-7906EF13F1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914" y="1332946"/>
            <a:ext cx="3853898" cy="513853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32BCC00-872A-4E63-8E10-5805C31802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23" y="1380571"/>
            <a:ext cx="5043280" cy="504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77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E6460-9AD2-4308-BF9C-B89BF393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000" dirty="0"/>
              <a:t>Réalisation du projet</a:t>
            </a:r>
            <a:br>
              <a:rPr lang="fr-FR" sz="4000" dirty="0">
                <a:latin typeface="Electronic Highway Sign" panose="00000400000000000000" pitchFamily="2" charset="0"/>
              </a:rPr>
            </a:br>
            <a:r>
              <a:rPr lang="fr-FR" sz="2800" dirty="0"/>
              <a:t>Problèmes confrontés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5F76A99-2DC8-4A0B-A4A9-019F9CE36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78570"/>
            <a:ext cx="3762376" cy="4741255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Premier gant trop large, valeurs inexactes, achat d’un gant plus adapté</a:t>
            </a:r>
          </a:p>
          <a:p>
            <a:r>
              <a:rPr lang="fr-FR" dirty="0"/>
              <a:t>En fonction de l’utilisateur le projet pouvait ne pas être fonctionnel. Problème résolu par un nouveau code informatique</a:t>
            </a:r>
          </a:p>
          <a:p>
            <a:r>
              <a:rPr lang="fr-FR" dirty="0"/>
              <a:t>Problème esthétique lors de la conception de la housse</a:t>
            </a:r>
          </a:p>
          <a:p>
            <a:r>
              <a:rPr lang="fr-FR" dirty="0"/>
              <a:t>Peu de gros problèmes et peu de pertes de temps sur ceux-ci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4" name="Image 3" descr="Une image contenant bâtiment, tableau noir, texte, personne&#10;&#10;Description générée automatiquement">
            <a:extLst>
              <a:ext uri="{FF2B5EF4-FFF2-40B4-BE49-F238E27FC236}">
                <a16:creationId xmlns:a16="http://schemas.microsoft.com/office/drawing/2014/main" id="{367BA4E2-924C-4727-90EB-4F6AB2424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158" y="1478570"/>
            <a:ext cx="6052042" cy="423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129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eu chau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389</Words>
  <Application>Microsoft Office PowerPoint</Application>
  <PresentationFormat>Grand écran</PresentationFormat>
  <Paragraphs>97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Arial</vt:lpstr>
      <vt:lpstr>Electronic Highway Sign</vt:lpstr>
      <vt:lpstr>Tw Cen MT</vt:lpstr>
      <vt:lpstr>Circuit</vt:lpstr>
      <vt:lpstr>Présentation PowerPoint</vt:lpstr>
      <vt:lpstr>Sommaire</vt:lpstr>
      <vt:lpstr>CLIGNODUINO Origine</vt:lpstr>
      <vt:lpstr>CLIGNODUINO BUT</vt:lpstr>
      <vt:lpstr>CLIGNODUINO Fonctionnalités</vt:lpstr>
      <vt:lpstr>Réalisation du projet Matériel et composants utilisés </vt:lpstr>
      <vt:lpstr>Réalisation du projet Le GANT</vt:lpstr>
      <vt:lpstr>Réalisation du projet La housse</vt:lpstr>
      <vt:lpstr>Réalisation du projet Problèmes confrontés</vt:lpstr>
      <vt:lpstr>Finalité du projet Gestion du temps et des tâches</vt:lpstr>
      <vt:lpstr>Finalité du projet Un résultat final au dessus de nos attentes</vt:lpstr>
      <vt:lpstr>Finalité du projet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Polytech</dc:creator>
  <cp:lastModifiedBy>Polytech</cp:lastModifiedBy>
  <cp:revision>6</cp:revision>
  <dcterms:created xsi:type="dcterms:W3CDTF">2020-03-12T06:12:57Z</dcterms:created>
  <dcterms:modified xsi:type="dcterms:W3CDTF">2020-03-15T13:12:20Z</dcterms:modified>
</cp:coreProperties>
</file>